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873" r:id="rId1"/>
  </p:sldMasterIdLst>
  <p:notesMasterIdLst>
    <p:notesMasterId r:id="rId8"/>
  </p:notesMasterIdLst>
  <p:sldIdLst>
    <p:sldId id="256" r:id="rId2"/>
    <p:sldId id="267" r:id="rId3"/>
    <p:sldId id="266" r:id="rId4"/>
    <p:sldId id="268" r:id="rId5"/>
    <p:sldId id="271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0" d="100"/>
          <a:sy n="70" d="100"/>
        </p:scale>
        <p:origin x="-744" y="-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D8E922-000B-4E20-A1C3-C1049113528D}" type="datetimeFigureOut">
              <a:rPr lang="id-ID" smtClean="0"/>
              <a:t>23/04/2017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BC5FF-22DF-4FAF-9F9E-BCB2E314DE7A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72201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74" r:id="rId1"/>
    <p:sldLayoutId id="2147484875" r:id="rId2"/>
    <p:sldLayoutId id="2147484876" r:id="rId3"/>
    <p:sldLayoutId id="2147484877" r:id="rId4"/>
    <p:sldLayoutId id="2147484878" r:id="rId5"/>
    <p:sldLayoutId id="2147484879" r:id="rId6"/>
    <p:sldLayoutId id="2147484880" r:id="rId7"/>
    <p:sldLayoutId id="2147484881" r:id="rId8"/>
    <p:sldLayoutId id="2147484882" r:id="rId9"/>
    <p:sldLayoutId id="2147484883" r:id="rId10"/>
    <p:sldLayoutId id="21474848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6592" y="641445"/>
            <a:ext cx="9904773" cy="1555844"/>
          </a:xfrm>
        </p:spPr>
        <p:txBody>
          <a:bodyPr>
            <a:noAutofit/>
          </a:bodyPr>
          <a:lstStyle/>
          <a:p>
            <a:r>
              <a:rPr lang="en-US" sz="2400" dirty="0" smtClean="0"/>
              <a:t>APLIKASIH MOBILE GIS BERBASIS ANDROID UNTUK PEMETAAN </a:t>
            </a:r>
            <a:r>
              <a:rPr lang="en-US" sz="2400" dirty="0" smtClean="0"/>
              <a:t>LAHAH </a:t>
            </a:r>
            <a:r>
              <a:rPr lang="en-US" sz="2400" dirty="0" smtClean="0"/>
              <a:t>TEBU PRODUKTIF DI PROVINSI GORONTALO </a:t>
            </a:r>
            <a:endParaRPr lang="en-US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4199271" y="4374576"/>
            <a:ext cx="4483260" cy="65300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AGUNG MOELYADI PODUNG</a:t>
            </a:r>
          </a:p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NIM: T31.11.173</a:t>
            </a:r>
          </a:p>
          <a:p>
            <a:pPr algn="just"/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1.bp.blogspot.com/-smh-V8yq3bg/VVDRytSWAGI/AAAAAAAAAgQ/lfyWcyf0Fy8/w800-h800/logo-fikom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4641" y="2142699"/>
            <a:ext cx="1596787" cy="1235850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34" name="Straight Connector 1033"/>
          <p:cNvCxnSpPr/>
          <p:nvPr/>
        </p:nvCxnSpPr>
        <p:spPr>
          <a:xfrm>
            <a:off x="1881040" y="2084179"/>
            <a:ext cx="9718767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ubtitle 2"/>
          <p:cNvSpPr txBox="1">
            <a:spLocks/>
          </p:cNvSpPr>
          <p:nvPr/>
        </p:nvSpPr>
        <p:spPr>
          <a:xfrm>
            <a:off x="5691116" y="3606960"/>
            <a:ext cx="1447413" cy="44499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SKRIPSI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4804779" y="3951968"/>
            <a:ext cx="3435532" cy="65300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OLEH</a:t>
            </a:r>
          </a:p>
          <a:p>
            <a:pPr algn="just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453467" y="5268543"/>
            <a:ext cx="813815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id-ID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PROGRAM SARJANA </a:t>
            </a:r>
            <a:endParaRPr lang="id-ID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id-ID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UNIVERSITAS ICHSAN GORONTALO</a:t>
            </a:r>
            <a:endParaRPr lang="id-ID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id-ID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GORONTALO</a:t>
            </a:r>
            <a:endParaRPr lang="id-ID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id-ID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2016</a:t>
            </a:r>
            <a:endParaRPr lang="id-ID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22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4798832" y="220345"/>
            <a:ext cx="2477181" cy="2329180"/>
            <a:chOff x="2250" y="2692"/>
            <a:chExt cx="3633" cy="3668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2250" y="3135"/>
              <a:ext cx="3633" cy="32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228600" lvl="0" indent="-228600">
                <a:buFont typeface="+mj-lt"/>
                <a:buAutoNum type="arabicPeriod"/>
              </a:pPr>
              <a:r>
                <a:rPr lang="en-US" sz="1100" dirty="0" err="1" smtClean="0"/>
                <a:t>Bagaimana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merekayasa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aplikasi</a:t>
              </a:r>
              <a:r>
                <a:rPr lang="en-US" sz="1100" dirty="0" smtClean="0"/>
                <a:t> mobile GIS </a:t>
              </a:r>
              <a:r>
                <a:rPr lang="en-US" sz="1100" dirty="0" err="1" smtClean="0"/>
                <a:t>berbasis</a:t>
              </a:r>
              <a:r>
                <a:rPr lang="en-US" sz="1100" dirty="0" smtClean="0"/>
                <a:t> android </a:t>
              </a:r>
              <a:r>
                <a:rPr lang="en-US" sz="1100" dirty="0" err="1" smtClean="0"/>
                <a:t>untuk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pemetaan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lahan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tebu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produktik</a:t>
              </a:r>
              <a:r>
                <a:rPr lang="en-US" sz="1100" dirty="0" smtClean="0"/>
                <a:t>?</a:t>
              </a:r>
              <a:endParaRPr lang="id-ID" sz="1100" dirty="0" smtClean="0"/>
            </a:p>
            <a:p>
              <a:pPr marL="228600" lvl="0" indent="-228600">
                <a:buFont typeface="+mj-lt"/>
                <a:buAutoNum type="arabicPeriod"/>
              </a:pPr>
              <a:r>
                <a:rPr lang="en-US" sz="1100" dirty="0" err="1" smtClean="0"/>
                <a:t>Apakah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sistem</a:t>
              </a:r>
              <a:r>
                <a:rPr lang="en-US" sz="1100" dirty="0" smtClean="0"/>
                <a:t> yang </a:t>
              </a:r>
              <a:r>
                <a:rPr lang="en-US" sz="1100" dirty="0" err="1" smtClean="0"/>
                <a:t>direkayasa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dapat</a:t>
              </a:r>
              <a:r>
                <a:rPr lang="en-US" sz="1100" dirty="0" smtClean="0"/>
                <a:t> di </a:t>
              </a:r>
              <a:r>
                <a:rPr lang="en-US" sz="1100" dirty="0" err="1" smtClean="0"/>
                <a:t>implementasikan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sebagai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sebuah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sistem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pada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kantor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PT.Pabrik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Gula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Gorontalo</a:t>
              </a:r>
              <a:r>
                <a:rPr lang="en-US" sz="1100" dirty="0" smtClean="0"/>
                <a:t>.</a:t>
              </a:r>
              <a:endParaRPr lang="id-ID" sz="1100" dirty="0"/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2250" y="2692"/>
              <a:ext cx="3633" cy="449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>
                  <a:effectLst/>
                  <a:latin typeface="Times New Roman"/>
                  <a:ea typeface="Calibri"/>
                  <a:cs typeface="Times New Roman"/>
                </a:rPr>
                <a:t>Masalah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8592597" y="2733815"/>
            <a:ext cx="2181225" cy="1647800"/>
            <a:chOff x="6435" y="7245"/>
            <a:chExt cx="3645" cy="2040"/>
          </a:xfrm>
        </p:grpSpPr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6435" y="7665"/>
              <a:ext cx="3645" cy="16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/>
              <a:r>
                <a:rPr lang="en-US" sz="1100" b="1" dirty="0" err="1" smtClean="0"/>
                <a:t>Aplikasi</a:t>
              </a:r>
              <a:r>
                <a:rPr lang="en-US" sz="1100" b="1" dirty="0" smtClean="0"/>
                <a:t> Mobile GIS </a:t>
              </a:r>
              <a:r>
                <a:rPr lang="en-US" sz="1100" b="1" dirty="0" err="1" smtClean="0"/>
                <a:t>Berbasis</a:t>
              </a:r>
              <a:r>
                <a:rPr lang="en-US" sz="1100" b="1" dirty="0" smtClean="0"/>
                <a:t> Android </a:t>
              </a:r>
              <a:r>
                <a:rPr lang="en-US" sz="1100" b="1" dirty="0" err="1" smtClean="0"/>
                <a:t>Untuk</a:t>
              </a:r>
              <a:r>
                <a:rPr lang="en-US" sz="1100" b="1" dirty="0" smtClean="0"/>
                <a:t> </a:t>
              </a:r>
              <a:r>
                <a:rPr lang="en-US" sz="1100" b="1" dirty="0" err="1" smtClean="0"/>
                <a:t>pemetaan</a:t>
              </a:r>
              <a:r>
                <a:rPr lang="en-US" sz="1100" b="1" dirty="0" smtClean="0"/>
                <a:t> </a:t>
              </a:r>
              <a:r>
                <a:rPr lang="en-US" sz="1100" b="1" dirty="0" err="1" smtClean="0"/>
                <a:t>lahan</a:t>
              </a:r>
              <a:r>
                <a:rPr lang="en-US" sz="1100" b="1" dirty="0" smtClean="0"/>
                <a:t> </a:t>
              </a:r>
              <a:r>
                <a:rPr lang="en-US" sz="1100" b="1" dirty="0" err="1" smtClean="0"/>
                <a:t>tebu</a:t>
              </a:r>
              <a:r>
                <a:rPr lang="en-US" sz="1100" b="1" dirty="0" smtClean="0"/>
                <a:t> </a:t>
              </a:r>
              <a:r>
                <a:rPr lang="en-US" sz="1100" b="1" smtClean="0"/>
                <a:t>produktif</a:t>
              </a:r>
              <a:endParaRPr lang="id-ID" sz="1100" dirty="0"/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6435" y="7245"/>
              <a:ext cx="3645" cy="420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>
                  <a:effectLst/>
                  <a:latin typeface="Times New Roman"/>
                  <a:ea typeface="Calibri"/>
                  <a:cs typeface="Times New Roman"/>
                </a:rPr>
                <a:t>Solusi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5094788" y="2975442"/>
            <a:ext cx="2181225" cy="908684"/>
            <a:chOff x="2280" y="7830"/>
            <a:chExt cx="3645" cy="1185"/>
          </a:xfrm>
        </p:grpSpPr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2280" y="8250"/>
              <a:ext cx="3645" cy="76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r>
                <a:rPr lang="en-US" sz="1100" b="1" dirty="0" smtClean="0"/>
                <a:t>1.  </a:t>
              </a:r>
              <a:r>
                <a:rPr lang="en-US" sz="1100" dirty="0" err="1" smtClean="0"/>
                <a:t>Sistem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berjalan</a:t>
              </a:r>
              <a:r>
                <a:rPr lang="en-US" sz="1100" dirty="0" smtClean="0"/>
                <a:t>.</a:t>
              </a:r>
              <a:endParaRPr lang="id-ID" sz="1100" dirty="0" smtClean="0"/>
            </a:p>
            <a:p>
              <a:r>
                <a:rPr lang="en-US" sz="1100" dirty="0" smtClean="0"/>
                <a:t>2.  </a:t>
              </a:r>
              <a:r>
                <a:rPr lang="en-US" sz="1100" dirty="0" err="1" smtClean="0"/>
                <a:t>Sistem</a:t>
              </a:r>
              <a:r>
                <a:rPr lang="en-US" sz="1100" dirty="0" smtClean="0"/>
                <a:t> yang </a:t>
              </a:r>
              <a:r>
                <a:rPr lang="en-US" sz="1100" dirty="0" err="1" smtClean="0"/>
                <a:t>diusulkan</a:t>
              </a:r>
              <a:r>
                <a:rPr lang="en-US" sz="1100" dirty="0" smtClean="0"/>
                <a:t>.</a:t>
              </a:r>
              <a:endParaRPr lang="en-US" sz="1100" dirty="0">
                <a:effectLst/>
                <a:latin typeface="Times New Roman"/>
                <a:ea typeface="Calibri"/>
                <a:cs typeface="Times New Roman"/>
              </a:endParaRPr>
            </a:p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dirty="0">
                  <a:effectLst/>
                  <a:latin typeface="Calibri"/>
                  <a:ea typeface="Calibri"/>
                  <a:cs typeface="Times New Roman"/>
                </a:rPr>
                <a:t> </a:t>
              </a: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2280" y="7830"/>
              <a:ext cx="3645" cy="420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>
                  <a:effectLst/>
                  <a:latin typeface="Times New Roman"/>
                  <a:ea typeface="Calibri"/>
                  <a:cs typeface="Times New Roman"/>
                </a:rPr>
                <a:t>Analisa Sistem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1815737" y="2724423"/>
            <a:ext cx="2414907" cy="1496061"/>
            <a:chOff x="2280" y="9300"/>
            <a:chExt cx="3645" cy="1950"/>
          </a:xfrm>
        </p:grpSpPr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2280" y="9720"/>
              <a:ext cx="3645" cy="153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228600" lvl="0" indent="-228600">
                <a:buAutoNum type="arabicPeriod"/>
              </a:pPr>
              <a:r>
                <a:rPr lang="en-US" sz="1100" i="1" dirty="0" err="1" smtClean="0"/>
                <a:t>Desain</a:t>
              </a:r>
              <a:r>
                <a:rPr lang="en-US" sz="1100" i="1" dirty="0" smtClean="0"/>
                <a:t> Model</a:t>
              </a:r>
            </a:p>
            <a:p>
              <a:pPr marL="228600" lvl="0" indent="-228600">
                <a:buAutoNum type="arabicPeriod"/>
              </a:pPr>
              <a:r>
                <a:rPr lang="en-US" sz="1100" i="1" dirty="0" err="1" smtClean="0"/>
                <a:t>Desain</a:t>
              </a:r>
              <a:r>
                <a:rPr lang="en-US" sz="1100" i="1" dirty="0" smtClean="0"/>
                <a:t> User</a:t>
              </a:r>
            </a:p>
            <a:p>
              <a:pPr marL="228600" lvl="0" indent="-228600">
                <a:buAutoNum type="arabicPeriod"/>
              </a:pPr>
              <a:r>
                <a:rPr lang="en-US" sz="1100" i="1" dirty="0" err="1" smtClean="0"/>
                <a:t>Desain</a:t>
              </a:r>
              <a:r>
                <a:rPr lang="en-US" sz="1100" i="1" dirty="0" smtClean="0"/>
                <a:t> Output</a:t>
              </a:r>
            </a:p>
            <a:p>
              <a:pPr marL="228600" lvl="0" indent="-228600">
                <a:buAutoNum type="arabicPeriod"/>
              </a:pPr>
              <a:r>
                <a:rPr lang="en-US" sz="1100" i="1" dirty="0" err="1" smtClean="0"/>
                <a:t>Desain</a:t>
              </a:r>
              <a:r>
                <a:rPr lang="en-US" sz="1100" i="1" dirty="0" smtClean="0"/>
                <a:t> Input</a:t>
              </a:r>
            </a:p>
            <a:p>
              <a:pPr marL="228600" lvl="0" indent="-228600">
                <a:buAutoNum type="arabicPeriod"/>
              </a:pPr>
              <a:r>
                <a:rPr lang="en-US" sz="1100" i="1" dirty="0" err="1" smtClean="0"/>
                <a:t>Desain</a:t>
              </a:r>
              <a:r>
                <a:rPr lang="en-US" sz="1100" i="1" dirty="0" smtClean="0"/>
                <a:t> Menu</a:t>
              </a:r>
            </a:p>
            <a:p>
              <a:pPr marL="228600" lvl="0" indent="-228600">
                <a:buAutoNum type="arabicPeriod"/>
              </a:pPr>
              <a:r>
                <a:rPr lang="en-US" sz="1100" i="1" dirty="0" err="1" smtClean="0"/>
                <a:t>Desain</a:t>
              </a:r>
              <a:r>
                <a:rPr lang="en-US" sz="1100" i="1" dirty="0" smtClean="0"/>
                <a:t> Database</a:t>
              </a:r>
              <a:endParaRPr lang="id-ID" sz="1100" dirty="0" smtClean="0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2280" y="9300"/>
              <a:ext cx="3645" cy="420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>
                  <a:effectLst/>
                  <a:latin typeface="Times New Roman"/>
                  <a:ea typeface="Calibri"/>
                  <a:cs typeface="Times New Roman"/>
                </a:rPr>
                <a:t>Desain Sistem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16" name="Group 15"/>
          <p:cNvGrpSpPr>
            <a:grpSpLocks/>
          </p:cNvGrpSpPr>
          <p:nvPr/>
        </p:nvGrpSpPr>
        <p:grpSpPr bwMode="auto">
          <a:xfrm>
            <a:off x="8548918" y="151417"/>
            <a:ext cx="2181225" cy="2291496"/>
            <a:chOff x="6435" y="5145"/>
            <a:chExt cx="3645" cy="2308"/>
          </a:xfrm>
        </p:grpSpPr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6435" y="5565"/>
              <a:ext cx="3645" cy="188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lvl="0" algn="ctr">
                <a:lnSpc>
                  <a:spcPct val="115000"/>
                </a:lnSpc>
                <a:spcAft>
                  <a:spcPts val="0"/>
                </a:spcAft>
              </a:pPr>
              <a:r>
                <a:rPr lang="en-US" sz="1100" dirty="0" err="1" smtClean="0"/>
                <a:t>PT.Pabrik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Gula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Gorontalo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sudah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menggunakan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komputer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dan</a:t>
              </a:r>
              <a:r>
                <a:rPr lang="en-US" sz="1100" dirty="0" smtClean="0"/>
                <a:t> </a:t>
              </a:r>
              <a:r>
                <a:rPr lang="en-US" sz="1100" dirty="0" err="1" smtClean="0"/>
                <a:t>jaringan</a:t>
              </a:r>
              <a:r>
                <a:rPr lang="en-US" sz="1100" dirty="0" smtClean="0"/>
                <a:t> Internet.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6435" y="5145"/>
              <a:ext cx="3645" cy="420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>
                  <a:effectLst/>
                  <a:latin typeface="Times New Roman"/>
                  <a:ea typeface="Calibri"/>
                  <a:cs typeface="Times New Roman"/>
                </a:rPr>
                <a:t>Peluang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17" name="Group 16"/>
          <p:cNvGrpSpPr>
            <a:grpSpLocks/>
          </p:cNvGrpSpPr>
          <p:nvPr/>
        </p:nvGrpSpPr>
        <p:grpSpPr bwMode="auto">
          <a:xfrm>
            <a:off x="5314496" y="4220484"/>
            <a:ext cx="1741805" cy="828676"/>
            <a:chOff x="6795" y="11610"/>
            <a:chExt cx="2910" cy="1080"/>
          </a:xfrm>
        </p:grpSpPr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6795" y="12030"/>
              <a:ext cx="2910" cy="6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r>
                <a:rPr lang="en-US" sz="1100" b="1" dirty="0" smtClean="0"/>
                <a:t>1.  White Box.</a:t>
              </a:r>
              <a:endParaRPr lang="id-ID" sz="1100" dirty="0" smtClean="0"/>
            </a:p>
            <a:p>
              <a:r>
                <a:rPr lang="en-US" sz="1100" b="1" dirty="0" smtClean="0"/>
                <a:t>2.  </a:t>
              </a:r>
              <a:r>
                <a:rPr lang="en-US" sz="1100" b="1" dirty="0" err="1" smtClean="0"/>
                <a:t>BlackBox</a:t>
              </a:r>
              <a:r>
                <a:rPr lang="en-US" sz="1100" b="1" dirty="0" smtClean="0"/>
                <a:t>.</a:t>
              </a:r>
              <a:endParaRPr lang="id-ID" sz="1100" dirty="0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6795" y="11610"/>
              <a:ext cx="2910" cy="420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>
                  <a:effectLst/>
                  <a:latin typeface="Times New Roman"/>
                  <a:ea typeface="Calibri"/>
                  <a:cs typeface="Times New Roman"/>
                </a:rPr>
                <a:t>Pengujian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18" name="Group 17"/>
          <p:cNvGrpSpPr>
            <a:grpSpLocks/>
          </p:cNvGrpSpPr>
          <p:nvPr/>
        </p:nvGrpSpPr>
        <p:grpSpPr bwMode="auto">
          <a:xfrm>
            <a:off x="4230645" y="5244442"/>
            <a:ext cx="4677411" cy="1573867"/>
            <a:chOff x="2325" y="12376"/>
            <a:chExt cx="7815" cy="2011"/>
          </a:xfrm>
        </p:grpSpPr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2325" y="12849"/>
              <a:ext cx="7815" cy="153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342900" lvl="0" indent="-342900" algn="just">
                <a:lnSpc>
                  <a:spcPct val="115000"/>
                </a:lnSpc>
                <a:spcAft>
                  <a:spcPts val="0"/>
                </a:spcAft>
                <a:buFont typeface="+mj-lt"/>
                <a:buAutoNum type="arabicPeriod"/>
              </a:pPr>
              <a:r>
                <a:rPr lang="id-ID" sz="1050" dirty="0" smtClean="0">
                  <a:latin typeface="Times New Roman"/>
                  <a:ea typeface="Calibri"/>
                  <a:cs typeface="Times New Roman"/>
                </a:rPr>
                <a:t> Untuk mengetahui cara merekayasa aplikasi mobile GIS berbasis android untuk pencarian </a:t>
              </a:r>
              <a:r>
                <a:rPr lang="en-US" sz="1050" dirty="0" smtClean="0">
                  <a:latin typeface="Times New Roman"/>
                  <a:ea typeface="Calibri"/>
                  <a:cs typeface="Times New Roman"/>
                </a:rPr>
                <a:t>dealer </a:t>
              </a:r>
              <a:r>
                <a:rPr lang="en-US" sz="1050" dirty="0" err="1" smtClean="0">
                  <a:latin typeface="Times New Roman"/>
                  <a:ea typeface="Calibri"/>
                  <a:cs typeface="Times New Roman"/>
                </a:rPr>
                <a:t>dan</a:t>
              </a:r>
              <a:r>
                <a:rPr lang="en-US" sz="1050" dirty="0" smtClean="0">
                  <a:latin typeface="Times New Roman"/>
                  <a:ea typeface="Calibri"/>
                  <a:cs typeface="Times New Roman"/>
                </a:rPr>
                <a:t> showroom</a:t>
              </a:r>
              <a:r>
                <a:rPr lang="id-ID" sz="1050" dirty="0" smtClean="0">
                  <a:latin typeface="Times New Roman"/>
                  <a:ea typeface="Calibri"/>
                  <a:cs typeface="Times New Roman"/>
                </a:rPr>
                <a:t> di Kota Gorontalo.</a:t>
              </a:r>
            </a:p>
            <a:p>
              <a:pPr marL="342900" lvl="0" indent="-342900" algn="just">
                <a:lnSpc>
                  <a:spcPct val="115000"/>
                </a:lnSpc>
                <a:spcAft>
                  <a:spcPts val="0"/>
                </a:spcAft>
                <a:buFont typeface="+mj-lt"/>
                <a:buAutoNum type="arabicPeriod"/>
              </a:pPr>
              <a:r>
                <a:rPr lang="id-ID" sz="1050" dirty="0" smtClean="0">
                  <a:latin typeface="Times New Roman"/>
                  <a:ea typeface="Calibri"/>
                  <a:cs typeface="Times New Roman"/>
                </a:rPr>
                <a:t>Agar sistem yang direkayasa dapat di implementasikan sebagai sistem yang dapat digunakan </a:t>
              </a:r>
              <a:r>
                <a:rPr lang="en-US" sz="1050" dirty="0">
                  <a:latin typeface="Times New Roman"/>
                  <a:ea typeface="Calibri"/>
                  <a:cs typeface="Times New Roman"/>
                </a:rPr>
                <a:t> </a:t>
              </a:r>
              <a:r>
                <a:rPr lang="en-US" sz="1050" dirty="0" smtClean="0">
                  <a:latin typeface="Times New Roman"/>
                  <a:ea typeface="Calibri"/>
                  <a:cs typeface="Times New Roman"/>
                </a:rPr>
                <a:t>di </a:t>
              </a:r>
              <a:r>
                <a:rPr lang="en-US" sz="1050" dirty="0" err="1" smtClean="0">
                  <a:latin typeface="Times New Roman"/>
                  <a:ea typeface="Calibri"/>
                  <a:cs typeface="Times New Roman"/>
                </a:rPr>
                <a:t>kantor</a:t>
              </a:r>
              <a:r>
                <a:rPr lang="en-US" sz="1050" dirty="0" smtClean="0">
                  <a:latin typeface="Times New Roman"/>
                  <a:ea typeface="Calibri"/>
                  <a:cs typeface="Times New Roman"/>
                </a:rPr>
                <a:t> </a:t>
              </a:r>
              <a:r>
                <a:rPr lang="en-US" sz="1050" dirty="0" err="1" smtClean="0">
                  <a:latin typeface="Times New Roman"/>
                  <a:ea typeface="Calibri"/>
                  <a:cs typeface="Times New Roman"/>
                </a:rPr>
                <a:t>PT.Pabrik</a:t>
              </a:r>
              <a:r>
                <a:rPr lang="en-US" sz="1050" dirty="0" smtClean="0">
                  <a:latin typeface="Times New Roman"/>
                  <a:ea typeface="Calibri"/>
                  <a:cs typeface="Times New Roman"/>
                </a:rPr>
                <a:t> </a:t>
              </a:r>
              <a:r>
                <a:rPr lang="en-US" sz="1050" dirty="0" err="1" smtClean="0">
                  <a:latin typeface="Times New Roman"/>
                  <a:ea typeface="Calibri"/>
                  <a:cs typeface="Times New Roman"/>
                </a:rPr>
                <a:t>Gula</a:t>
              </a:r>
              <a:r>
                <a:rPr lang="en-US" sz="1050" dirty="0" smtClean="0">
                  <a:latin typeface="Times New Roman"/>
                  <a:ea typeface="Calibri"/>
                  <a:cs typeface="Times New Roman"/>
                </a:rPr>
                <a:t> </a:t>
              </a:r>
              <a:r>
                <a:rPr lang="en-US" sz="1050" dirty="0" err="1" smtClean="0">
                  <a:latin typeface="Times New Roman"/>
                  <a:ea typeface="Calibri"/>
                  <a:cs typeface="Times New Roman"/>
                </a:rPr>
                <a:t>Gorontalo</a:t>
              </a:r>
              <a:endParaRPr lang="en-US" sz="1050" dirty="0">
                <a:effectLst/>
                <a:latin typeface="Times New Roman"/>
                <a:ea typeface="Calibri"/>
                <a:cs typeface="Times New Roman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2325" y="12376"/>
              <a:ext cx="7815" cy="465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>
                  <a:effectLst/>
                  <a:latin typeface="Times New Roman"/>
                  <a:ea typeface="Calibri"/>
                  <a:cs typeface="Times New Roman"/>
                </a:rPr>
                <a:t>Tujuan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25" name="Group 24"/>
          <p:cNvGrpSpPr>
            <a:grpSpLocks/>
          </p:cNvGrpSpPr>
          <p:nvPr/>
        </p:nvGrpSpPr>
        <p:grpSpPr bwMode="auto">
          <a:xfrm>
            <a:off x="1610817" y="4681659"/>
            <a:ext cx="2181225" cy="1471495"/>
            <a:chOff x="6435" y="9570"/>
            <a:chExt cx="3645" cy="1529"/>
          </a:xfrm>
        </p:grpSpPr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6435" y="9990"/>
              <a:ext cx="3645" cy="110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342900" lvl="0" indent="-342900" algn="just">
                <a:lnSpc>
                  <a:spcPct val="115000"/>
                </a:lnSpc>
                <a:spcAft>
                  <a:spcPts val="0"/>
                </a:spcAft>
                <a:buFont typeface="+mj-lt"/>
                <a:buAutoNum type="arabicPeriod"/>
              </a:pPr>
              <a:r>
                <a:rPr lang="en-US" sz="1100" dirty="0" smtClean="0">
                  <a:latin typeface="Times New Roman"/>
                  <a:ea typeface="Calibri"/>
                  <a:cs typeface="Times New Roman"/>
                </a:rPr>
                <a:t>Android studio</a:t>
              </a:r>
            </a:p>
            <a:p>
              <a:pPr marL="342900" lvl="0" indent="-342900" algn="just">
                <a:lnSpc>
                  <a:spcPct val="115000"/>
                </a:lnSpc>
                <a:spcAft>
                  <a:spcPts val="0"/>
                </a:spcAft>
                <a:buFont typeface="+mj-lt"/>
                <a:buAutoNum type="arabicPeriod"/>
              </a:pPr>
              <a:r>
                <a:rPr lang="en-US" sz="1100" dirty="0" err="1" smtClean="0">
                  <a:latin typeface="Times New Roman"/>
                  <a:ea typeface="Calibri"/>
                  <a:cs typeface="Times New Roman"/>
                </a:rPr>
                <a:t>javaSript</a:t>
              </a:r>
              <a:endParaRPr lang="en-US" sz="1100" dirty="0" smtClean="0">
                <a:latin typeface="Times New Roman"/>
                <a:ea typeface="Calibri"/>
                <a:cs typeface="Times New Roman"/>
              </a:endParaRPr>
            </a:p>
            <a:p>
              <a:pPr marL="342900" lvl="0" indent="-342900" algn="just">
                <a:lnSpc>
                  <a:spcPct val="115000"/>
                </a:lnSpc>
                <a:spcAft>
                  <a:spcPts val="0"/>
                </a:spcAft>
                <a:buFont typeface="+mj-lt"/>
                <a:buAutoNum type="arabicPeriod"/>
              </a:pPr>
              <a:r>
                <a:rPr lang="en-US" sz="1100" dirty="0" smtClean="0">
                  <a:latin typeface="Times New Roman"/>
                  <a:ea typeface="Calibri"/>
                  <a:cs typeface="Times New Roman"/>
                </a:rPr>
                <a:t>MySQL</a:t>
              </a:r>
            </a:p>
            <a:p>
              <a:pPr marL="342900" lvl="0" indent="-342900" algn="just">
                <a:lnSpc>
                  <a:spcPct val="115000"/>
                </a:lnSpc>
                <a:spcAft>
                  <a:spcPts val="0"/>
                </a:spcAft>
                <a:buFont typeface="+mj-lt"/>
                <a:buAutoNum type="arabicPeriod"/>
              </a:pPr>
              <a:r>
                <a:rPr lang="en-US" sz="1100" dirty="0" smtClean="0">
                  <a:latin typeface="Times New Roman"/>
                  <a:ea typeface="Calibri"/>
                  <a:cs typeface="Times New Roman"/>
                </a:rPr>
                <a:t>Android SDK</a:t>
              </a:r>
            </a:p>
            <a:p>
              <a:pPr marL="342900" lvl="0" indent="-342900" algn="just">
                <a:lnSpc>
                  <a:spcPct val="115000"/>
                </a:lnSpc>
                <a:spcAft>
                  <a:spcPts val="0"/>
                </a:spcAft>
                <a:buFont typeface="+mj-lt"/>
                <a:buAutoNum type="arabicPeriod"/>
              </a:pPr>
              <a:r>
                <a:rPr lang="en-US" sz="1100" smtClean="0">
                  <a:latin typeface="Times New Roman"/>
                  <a:ea typeface="Calibri"/>
                  <a:cs typeface="Times New Roman"/>
                </a:rPr>
                <a:t>PHP</a:t>
              </a:r>
              <a:endParaRPr lang="en-US" sz="1100" dirty="0" smtClean="0">
                <a:latin typeface="Times New Roman"/>
                <a:ea typeface="Calibri"/>
                <a:cs typeface="Times New Roman"/>
              </a:endParaRPr>
            </a:p>
          </p:txBody>
        </p:sp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6435" y="9570"/>
              <a:ext cx="3645" cy="420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>
                  <a:effectLst/>
                  <a:latin typeface="Times New Roman"/>
                  <a:ea typeface="Calibri"/>
                  <a:cs typeface="Times New Roman"/>
                </a:rPr>
                <a:t>Pembangunan Sistem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26" name="Group 25"/>
          <p:cNvGrpSpPr>
            <a:grpSpLocks/>
          </p:cNvGrpSpPr>
          <p:nvPr/>
        </p:nvGrpSpPr>
        <p:grpSpPr bwMode="auto">
          <a:xfrm>
            <a:off x="9268373" y="4711095"/>
            <a:ext cx="2522855" cy="897254"/>
            <a:chOff x="2265" y="12000"/>
            <a:chExt cx="4215" cy="1170"/>
          </a:xfrm>
        </p:grpSpPr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>
              <a:off x="2265" y="12420"/>
              <a:ext cx="4215" cy="75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/>
              <a:r>
                <a:rPr lang="en-US" sz="800" b="1" dirty="0" smtClean="0"/>
                <a:t> </a:t>
              </a:r>
              <a:endParaRPr lang="id-ID" sz="800" dirty="0" smtClean="0"/>
            </a:p>
            <a:p>
              <a:pPr algn="ctr"/>
              <a:r>
                <a:rPr lang="en-US" sz="1000" b="1" dirty="0" err="1" smtClean="0"/>
                <a:t>PT.Pabrik</a:t>
              </a:r>
              <a:r>
                <a:rPr lang="en-US" sz="1000" b="1" dirty="0" smtClean="0"/>
                <a:t> </a:t>
              </a:r>
              <a:r>
                <a:rPr lang="en-US" sz="1000" b="1" dirty="0" err="1" smtClean="0"/>
                <a:t>Gula</a:t>
              </a:r>
              <a:r>
                <a:rPr lang="en-US" sz="1000" b="1" dirty="0" smtClean="0"/>
                <a:t> </a:t>
              </a:r>
              <a:r>
                <a:rPr lang="en-US" sz="1000" b="1" dirty="0" err="1" smtClean="0"/>
                <a:t>Gorontalo</a:t>
              </a:r>
              <a:endParaRPr lang="id-ID" sz="1000" dirty="0"/>
            </a:p>
          </p:txBody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>
              <a:off x="2265" y="12000"/>
              <a:ext cx="4215" cy="420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 dirty="0" err="1">
                  <a:effectLst/>
                  <a:latin typeface="Times New Roman"/>
                  <a:ea typeface="Calibri"/>
                  <a:cs typeface="Times New Roman"/>
                </a:rPr>
                <a:t>Implementasi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cxnSp>
        <p:nvCxnSpPr>
          <p:cNvPr id="70" name="Straight Connector 69"/>
          <p:cNvCxnSpPr>
            <a:stCxn id="5" idx="3"/>
          </p:cNvCxnSpPr>
          <p:nvPr/>
        </p:nvCxnSpPr>
        <p:spPr>
          <a:xfrm flipV="1">
            <a:off x="7276013" y="1525593"/>
            <a:ext cx="658291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7934303" y="1525594"/>
            <a:ext cx="0" cy="17719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7934304" y="3297507"/>
            <a:ext cx="65829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>
            <a:stCxn id="27" idx="2"/>
          </p:cNvCxnSpPr>
          <p:nvPr/>
        </p:nvCxnSpPr>
        <p:spPr>
          <a:xfrm flipH="1">
            <a:off x="10529800" y="5608349"/>
            <a:ext cx="1" cy="5255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flipH="1">
            <a:off x="8908056" y="6133875"/>
            <a:ext cx="162174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84"/>
          <p:cNvCxnSpPr>
            <a:stCxn id="12" idx="1"/>
            <a:endCxn id="10" idx="3"/>
          </p:cNvCxnSpPr>
          <p:nvPr/>
        </p:nvCxnSpPr>
        <p:spPr>
          <a:xfrm rot="10800000" flipV="1">
            <a:off x="4230647" y="3590818"/>
            <a:ext cx="864140" cy="42751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86"/>
          <p:cNvCxnSpPr>
            <a:stCxn id="14" idx="1"/>
            <a:endCxn id="12" idx="3"/>
          </p:cNvCxnSpPr>
          <p:nvPr/>
        </p:nvCxnSpPr>
        <p:spPr>
          <a:xfrm rot="10800000">
            <a:off x="7276009" y="3590824"/>
            <a:ext cx="1316584" cy="136525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Elbow Connector 88"/>
          <p:cNvCxnSpPr>
            <a:stCxn id="21" idx="3"/>
          </p:cNvCxnSpPr>
          <p:nvPr/>
        </p:nvCxnSpPr>
        <p:spPr>
          <a:xfrm>
            <a:off x="7056303" y="4795954"/>
            <a:ext cx="2212068" cy="40947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Elbow Connector 90"/>
          <p:cNvCxnSpPr/>
          <p:nvPr/>
        </p:nvCxnSpPr>
        <p:spPr>
          <a:xfrm flipV="1">
            <a:off x="3792042" y="4795954"/>
            <a:ext cx="1522457" cy="40947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stCxn id="23" idx="2"/>
          </p:cNvCxnSpPr>
          <p:nvPr/>
        </p:nvCxnSpPr>
        <p:spPr>
          <a:xfrm flipH="1">
            <a:off x="9639530" y="2442913"/>
            <a:ext cx="1" cy="2815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228627" y="568838"/>
            <a:ext cx="26949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KERANGKA PIKIR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1" name="Straight Arrow Connector 30"/>
          <p:cNvCxnSpPr>
            <a:endCxn id="30" idx="0"/>
          </p:cNvCxnSpPr>
          <p:nvPr/>
        </p:nvCxnSpPr>
        <p:spPr>
          <a:xfrm rot="16200000" flipH="1">
            <a:off x="2413695" y="4393923"/>
            <a:ext cx="575469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2528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088573" y="335923"/>
            <a:ext cx="2621281" cy="65300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id-ID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SISTEM YANG DIUSULKAN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" y="0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5718400"/>
              </p:ext>
            </p:extLst>
          </p:nvPr>
        </p:nvGraphicFramePr>
        <p:xfrm>
          <a:off x="300252" y="1534843"/>
          <a:ext cx="11491414" cy="47021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r:id="rId3" imgW="7623574" imgH="4969226" progId="Visio.Drawing.11">
                  <p:embed/>
                </p:oleObj>
              </mc:Choice>
              <mc:Fallback>
                <p:oleObj r:id="rId3" imgW="7623574" imgH="4969226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252" y="1534843"/>
                        <a:ext cx="11491414" cy="470218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0416958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2169995" y="453490"/>
            <a:ext cx="7451679" cy="65300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Diagram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Konteks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" y="0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657774"/>
              </p:ext>
            </p:extLst>
          </p:nvPr>
        </p:nvGraphicFramePr>
        <p:xfrm>
          <a:off x="2797792" y="1515932"/>
          <a:ext cx="7069540" cy="46392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r:id="rId3" imgW="6120174" imgH="3634337" progId="Visio.Drawing.11">
                  <p:embed/>
                </p:oleObj>
              </mc:Choice>
              <mc:Fallback>
                <p:oleObj r:id="rId3" imgW="6120174" imgH="3634337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7792" y="1515932"/>
                        <a:ext cx="7069540" cy="46392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2144901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03519" y="694978"/>
            <a:ext cx="94009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d-ID" sz="2800" dirty="0"/>
          </a:p>
        </p:txBody>
      </p:sp>
      <p:sp>
        <p:nvSpPr>
          <p:cNvPr id="2" name="Rectangle 1"/>
          <p:cNvSpPr/>
          <p:nvPr/>
        </p:nvSpPr>
        <p:spPr>
          <a:xfrm>
            <a:off x="4790560" y="201333"/>
            <a:ext cx="267788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KESIMPULAN</a:t>
            </a:r>
            <a:endParaRPr lang="en-US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" y="2535797"/>
            <a:ext cx="426575" cy="38779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764275" y="1201002"/>
            <a:ext cx="10440537" cy="854077"/>
          </a:xfrm>
        </p:spPr>
        <p:txBody>
          <a:bodyPr>
            <a:noAutofit/>
          </a:bodyPr>
          <a:lstStyle/>
          <a:p>
            <a:pPr lvl="3"/>
            <a:r>
              <a:rPr lang="en-US" sz="2400" dirty="0" err="1"/>
              <a:t>Berdasarkan</a:t>
            </a:r>
            <a:r>
              <a:rPr lang="en-US" sz="2400" dirty="0"/>
              <a:t> </a:t>
            </a:r>
            <a:r>
              <a:rPr lang="en-US" sz="2400" dirty="0" err="1"/>
              <a:t>hasil</a:t>
            </a:r>
            <a:r>
              <a:rPr lang="en-US" sz="2400" dirty="0"/>
              <a:t> </a:t>
            </a:r>
            <a:r>
              <a:rPr lang="en-US" sz="2400" dirty="0" err="1"/>
              <a:t>penelitian</a:t>
            </a:r>
            <a:r>
              <a:rPr lang="en-US" sz="2400" dirty="0"/>
              <a:t> yang </a:t>
            </a:r>
            <a:r>
              <a:rPr lang="en-US" sz="2400" dirty="0" err="1"/>
              <a:t>dilakukan</a:t>
            </a:r>
            <a:r>
              <a:rPr lang="en-US" sz="2400" dirty="0"/>
              <a:t> </a:t>
            </a:r>
            <a:r>
              <a:rPr lang="en-US" sz="2400" dirty="0" err="1"/>
              <a:t>pada</a:t>
            </a:r>
            <a:r>
              <a:rPr lang="en-US" sz="2400" dirty="0"/>
              <a:t> PT. </a:t>
            </a:r>
            <a:r>
              <a:rPr lang="en-US" sz="2400" dirty="0" err="1"/>
              <a:t>Pabrik</a:t>
            </a:r>
            <a:r>
              <a:rPr lang="en-US" sz="2400" dirty="0"/>
              <a:t> </a:t>
            </a:r>
            <a:r>
              <a:rPr lang="en-US" sz="2400" dirty="0" err="1" smtClean="0"/>
              <a:t>Gula</a:t>
            </a:r>
            <a:r>
              <a:rPr lang="en-US" sz="2400" dirty="0"/>
              <a:t> </a:t>
            </a:r>
            <a:r>
              <a:rPr lang="en-US" sz="2400" dirty="0" err="1" smtClean="0"/>
              <a:t>Gorontalo</a:t>
            </a:r>
            <a:r>
              <a:rPr lang="en-US" sz="2400" dirty="0" smtClean="0"/>
              <a:t>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pembahasan</a:t>
            </a:r>
            <a:r>
              <a:rPr lang="en-US" sz="2400" dirty="0"/>
              <a:t> yang </a:t>
            </a:r>
            <a:r>
              <a:rPr lang="en-US" sz="2400" dirty="0" err="1"/>
              <a:t>telah</a:t>
            </a:r>
            <a:r>
              <a:rPr lang="en-US" sz="2400" dirty="0"/>
              <a:t> </a:t>
            </a:r>
            <a:r>
              <a:rPr lang="en-US" sz="2400" dirty="0" err="1"/>
              <a:t>diuraikan</a:t>
            </a:r>
            <a:r>
              <a:rPr lang="en-US" sz="2400" dirty="0"/>
              <a:t> </a:t>
            </a:r>
            <a:r>
              <a:rPr lang="en-US" sz="2400" dirty="0" err="1"/>
              <a:t>sebelumnya</a:t>
            </a:r>
            <a:r>
              <a:rPr lang="en-US" sz="2400" dirty="0"/>
              <a:t>, </a:t>
            </a:r>
            <a:r>
              <a:rPr lang="en-US" sz="2400" dirty="0" err="1"/>
              <a:t>maka</a:t>
            </a:r>
            <a:r>
              <a:rPr lang="en-US" sz="2400" dirty="0"/>
              <a:t> </a:t>
            </a:r>
            <a:r>
              <a:rPr lang="en-US" sz="2400" dirty="0" err="1"/>
              <a:t>dapat</a:t>
            </a:r>
            <a:r>
              <a:rPr lang="en-US" sz="2400" dirty="0"/>
              <a:t> </a:t>
            </a:r>
            <a:r>
              <a:rPr lang="en-US" sz="2400" dirty="0" err="1"/>
              <a:t>ditarik</a:t>
            </a:r>
            <a:r>
              <a:rPr lang="en-US" sz="2400" dirty="0"/>
              <a:t> </a:t>
            </a:r>
            <a:r>
              <a:rPr lang="en-US" sz="2400" dirty="0" err="1"/>
              <a:t>suatu</a:t>
            </a:r>
            <a:r>
              <a:rPr lang="en-US" sz="2400" dirty="0"/>
              <a:t> </a:t>
            </a:r>
            <a:r>
              <a:rPr lang="en-US" sz="2400" dirty="0" err="1"/>
              <a:t>kesimpulan</a:t>
            </a:r>
            <a:r>
              <a:rPr lang="en-US" sz="2400" dirty="0"/>
              <a:t> </a:t>
            </a:r>
            <a:r>
              <a:rPr lang="en-US" sz="2400" dirty="0" err="1"/>
              <a:t>bahwa</a:t>
            </a:r>
            <a:r>
              <a:rPr lang="en-US" sz="2400" dirty="0"/>
              <a:t>:</a:t>
            </a:r>
            <a:br>
              <a:rPr lang="en-US" sz="2400" dirty="0"/>
            </a:br>
            <a:r>
              <a:rPr lang="id-ID" sz="2400" dirty="0" smtClean="0"/>
              <a:t/>
            </a:r>
            <a:br>
              <a:rPr lang="id-ID" sz="2400" dirty="0" smtClean="0"/>
            </a:br>
            <a:endParaRPr lang="id-ID" sz="2400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805219" y="2333767"/>
            <a:ext cx="10235316" cy="3792396"/>
          </a:xfrm>
        </p:spPr>
        <p:txBody>
          <a:bodyPr>
            <a:normAutofit/>
          </a:bodyPr>
          <a:lstStyle/>
          <a:p>
            <a:r>
              <a:rPr lang="en-US" sz="1800" dirty="0" err="1"/>
              <a:t>Aplikasi</a:t>
            </a:r>
            <a:r>
              <a:rPr lang="en-US" sz="1800" dirty="0"/>
              <a:t> Mobile GIS </a:t>
            </a:r>
            <a:r>
              <a:rPr lang="en-US" sz="1800" dirty="0" err="1"/>
              <a:t>Berbasis</a:t>
            </a:r>
            <a:r>
              <a:rPr lang="en-US" sz="1800" dirty="0"/>
              <a:t> Android </a:t>
            </a:r>
            <a:r>
              <a:rPr lang="en-US" sz="1800" dirty="0" err="1"/>
              <a:t>untuk</a:t>
            </a:r>
            <a:r>
              <a:rPr lang="en-US" sz="1800" dirty="0"/>
              <a:t> </a:t>
            </a:r>
            <a:r>
              <a:rPr lang="en-US" sz="1800" dirty="0" err="1"/>
              <a:t>Pemetaan</a:t>
            </a:r>
            <a:r>
              <a:rPr lang="en-US" sz="1800" dirty="0"/>
              <a:t> </a:t>
            </a:r>
            <a:r>
              <a:rPr lang="en-US" sz="1800" dirty="0" err="1"/>
              <a:t>Lahan</a:t>
            </a:r>
            <a:r>
              <a:rPr lang="en-US" sz="1800" dirty="0"/>
              <a:t> </a:t>
            </a:r>
            <a:r>
              <a:rPr lang="en-US" sz="1800" dirty="0" err="1"/>
              <a:t>Tebu</a:t>
            </a:r>
            <a:r>
              <a:rPr lang="en-US" sz="1800" dirty="0"/>
              <a:t> </a:t>
            </a:r>
            <a:r>
              <a:rPr lang="en-US" sz="1800" dirty="0" err="1"/>
              <a:t>Produktif</a:t>
            </a:r>
            <a:r>
              <a:rPr lang="en-US" sz="1800" dirty="0"/>
              <a:t> di </a:t>
            </a:r>
            <a:r>
              <a:rPr lang="en-US" sz="1800" dirty="0" err="1"/>
              <a:t>Provinsi</a:t>
            </a:r>
            <a:r>
              <a:rPr lang="en-US" sz="1800" dirty="0"/>
              <a:t> </a:t>
            </a:r>
            <a:r>
              <a:rPr lang="en-US" sz="1800" dirty="0" err="1"/>
              <a:t>Gorontalo</a:t>
            </a:r>
            <a:r>
              <a:rPr lang="en-US" sz="1800" i="1" dirty="0"/>
              <a:t> </a:t>
            </a:r>
            <a:r>
              <a:rPr lang="en-US" sz="1800" dirty="0" err="1"/>
              <a:t>dapat</a:t>
            </a:r>
            <a:r>
              <a:rPr lang="en-US" sz="1800" dirty="0"/>
              <a:t> </a:t>
            </a:r>
            <a:r>
              <a:rPr lang="en-US" sz="1800" dirty="0" err="1"/>
              <a:t>direkayasa</a:t>
            </a:r>
            <a:r>
              <a:rPr lang="en-US" sz="1800" dirty="0"/>
              <a:t>, </a:t>
            </a:r>
            <a:r>
              <a:rPr lang="en-US" sz="1800" dirty="0" err="1"/>
              <a:t>sehingga</a:t>
            </a:r>
            <a:r>
              <a:rPr lang="en-US" sz="1800" dirty="0"/>
              <a:t> </a:t>
            </a:r>
            <a:r>
              <a:rPr lang="en-US" sz="1800" dirty="0" err="1"/>
              <a:t>membantu</a:t>
            </a:r>
            <a:r>
              <a:rPr lang="en-US" sz="1800" dirty="0"/>
              <a:t> </a:t>
            </a:r>
            <a:r>
              <a:rPr lang="en-US" sz="1800" dirty="0" err="1"/>
              <a:t>dan</a:t>
            </a:r>
            <a:r>
              <a:rPr lang="en-US" sz="1800" dirty="0"/>
              <a:t> </a:t>
            </a:r>
            <a:r>
              <a:rPr lang="en-US" sz="1800" dirty="0" err="1"/>
              <a:t>memudahkan</a:t>
            </a:r>
            <a:r>
              <a:rPr lang="en-US" sz="1800" dirty="0"/>
              <a:t> </a:t>
            </a:r>
            <a:r>
              <a:rPr lang="en-US" sz="1800" dirty="0" err="1"/>
              <a:t>pihak</a:t>
            </a:r>
            <a:r>
              <a:rPr lang="en-US" sz="1800" dirty="0"/>
              <a:t> PT. </a:t>
            </a:r>
            <a:r>
              <a:rPr lang="en-US" sz="1800" dirty="0" err="1"/>
              <a:t>Pabrik</a:t>
            </a:r>
            <a:r>
              <a:rPr lang="en-US" sz="1800" dirty="0"/>
              <a:t> </a:t>
            </a:r>
            <a:r>
              <a:rPr lang="en-US" sz="1800" dirty="0" err="1"/>
              <a:t>Gula</a:t>
            </a:r>
            <a:r>
              <a:rPr lang="en-US" sz="1800" dirty="0"/>
              <a:t> </a:t>
            </a:r>
            <a:r>
              <a:rPr lang="en-US" sz="1800" dirty="0" err="1"/>
              <a:t>Gorontalo</a:t>
            </a:r>
            <a:r>
              <a:rPr lang="en-US" sz="1800" dirty="0"/>
              <a:t> </a:t>
            </a:r>
            <a:r>
              <a:rPr lang="en-US" sz="1800" dirty="0" err="1"/>
              <a:t>dalam</a:t>
            </a:r>
            <a:r>
              <a:rPr lang="en-US" sz="1800" dirty="0"/>
              <a:t> </a:t>
            </a:r>
            <a:r>
              <a:rPr lang="en-US" sz="1800" dirty="0" err="1"/>
              <a:t>Pemetaan</a:t>
            </a:r>
            <a:r>
              <a:rPr lang="en-US" sz="1800" dirty="0"/>
              <a:t> </a:t>
            </a:r>
            <a:r>
              <a:rPr lang="en-US" sz="1800" dirty="0" err="1"/>
              <a:t>Lokasi</a:t>
            </a:r>
            <a:r>
              <a:rPr lang="en-US" sz="1800" dirty="0"/>
              <a:t> </a:t>
            </a:r>
            <a:r>
              <a:rPr lang="en-US" sz="1800" dirty="0" err="1"/>
              <a:t>Lahan</a:t>
            </a:r>
            <a:r>
              <a:rPr lang="en-US" sz="1800" dirty="0"/>
              <a:t> </a:t>
            </a:r>
            <a:r>
              <a:rPr lang="en-US" sz="1800" dirty="0" err="1"/>
              <a:t>Tebu</a:t>
            </a:r>
            <a:r>
              <a:rPr lang="en-US" sz="1800" dirty="0"/>
              <a:t> </a:t>
            </a:r>
            <a:r>
              <a:rPr lang="en-US" sz="1800" dirty="0" err="1"/>
              <a:t>Produktif</a:t>
            </a:r>
            <a:r>
              <a:rPr lang="en-US" sz="1800" dirty="0"/>
              <a:t>.</a:t>
            </a:r>
          </a:p>
          <a:p>
            <a:r>
              <a:rPr lang="en-US" sz="1800" dirty="0" err="1"/>
              <a:t>Dapat</a:t>
            </a:r>
            <a:r>
              <a:rPr lang="en-US" sz="1800" dirty="0"/>
              <a:t> </a:t>
            </a:r>
            <a:r>
              <a:rPr lang="en-US" sz="1800" dirty="0" err="1"/>
              <a:t>diketahui</a:t>
            </a:r>
            <a:r>
              <a:rPr lang="en-US" sz="1800" dirty="0"/>
              <a:t> </a:t>
            </a:r>
            <a:r>
              <a:rPr lang="en-US" sz="1800" dirty="0" err="1"/>
              <a:t>hasil</a:t>
            </a:r>
            <a:r>
              <a:rPr lang="en-US" sz="1800" dirty="0"/>
              <a:t> </a:t>
            </a:r>
            <a:r>
              <a:rPr lang="en-US" sz="1800" dirty="0" err="1"/>
              <a:t>penerapan</a:t>
            </a:r>
            <a:r>
              <a:rPr lang="en-US" sz="1800" dirty="0"/>
              <a:t> </a:t>
            </a:r>
            <a:r>
              <a:rPr lang="en-US" sz="1800" dirty="0" err="1"/>
              <a:t>Aplikasi</a:t>
            </a:r>
            <a:r>
              <a:rPr lang="en-US" sz="1800" dirty="0"/>
              <a:t> Mobile GIS </a:t>
            </a:r>
            <a:r>
              <a:rPr lang="en-US" sz="1800" dirty="0" err="1"/>
              <a:t>Berbasis</a:t>
            </a:r>
            <a:r>
              <a:rPr lang="en-US" sz="1800" dirty="0"/>
              <a:t> Android </a:t>
            </a:r>
            <a:r>
              <a:rPr lang="en-US" sz="1800" dirty="0" err="1"/>
              <a:t>untuk</a:t>
            </a:r>
            <a:r>
              <a:rPr lang="en-US" sz="1800" dirty="0"/>
              <a:t> </a:t>
            </a:r>
            <a:r>
              <a:rPr lang="en-US" sz="1800" dirty="0" err="1"/>
              <a:t>Pemetaan</a:t>
            </a:r>
            <a:r>
              <a:rPr lang="en-US" sz="1800" dirty="0"/>
              <a:t> </a:t>
            </a:r>
            <a:r>
              <a:rPr lang="en-US" sz="1800" dirty="0" err="1"/>
              <a:t>Lahan</a:t>
            </a:r>
            <a:r>
              <a:rPr lang="en-US" sz="1800" dirty="0"/>
              <a:t> </a:t>
            </a:r>
            <a:r>
              <a:rPr lang="en-US" sz="1800" dirty="0" err="1"/>
              <a:t>Tebu</a:t>
            </a:r>
            <a:r>
              <a:rPr lang="en-US" sz="1800" dirty="0"/>
              <a:t> </a:t>
            </a:r>
            <a:r>
              <a:rPr lang="en-US" sz="1800" dirty="0" err="1"/>
              <a:t>Produktif</a:t>
            </a:r>
            <a:r>
              <a:rPr lang="en-US" sz="1800" dirty="0"/>
              <a:t> di </a:t>
            </a:r>
            <a:r>
              <a:rPr lang="en-US" sz="1800" dirty="0" err="1"/>
              <a:t>Provinsi</a:t>
            </a:r>
            <a:r>
              <a:rPr lang="en-US" sz="1800" dirty="0"/>
              <a:t> </a:t>
            </a:r>
            <a:r>
              <a:rPr lang="en-US" sz="1800" dirty="0" err="1"/>
              <a:t>Gorontalo</a:t>
            </a:r>
            <a:r>
              <a:rPr lang="en-US" sz="1800" dirty="0"/>
              <a:t> </a:t>
            </a:r>
            <a:r>
              <a:rPr lang="en-US" sz="1800" dirty="0" err="1"/>
              <a:t>pada</a:t>
            </a:r>
            <a:r>
              <a:rPr lang="en-US" sz="1800" dirty="0"/>
              <a:t> PT. </a:t>
            </a:r>
            <a:r>
              <a:rPr lang="en-US" sz="1800" dirty="0" err="1"/>
              <a:t>Pabrik</a:t>
            </a:r>
            <a:r>
              <a:rPr lang="en-US" sz="1800" dirty="0"/>
              <a:t> </a:t>
            </a:r>
            <a:r>
              <a:rPr lang="en-US" sz="1800" dirty="0" err="1"/>
              <a:t>Gula</a:t>
            </a:r>
            <a:r>
              <a:rPr lang="en-US" sz="1800" dirty="0"/>
              <a:t> </a:t>
            </a:r>
            <a:r>
              <a:rPr lang="en-US" sz="1800" dirty="0" err="1"/>
              <a:t>Gorontalo</a:t>
            </a:r>
            <a:r>
              <a:rPr lang="en-US" sz="1800" dirty="0"/>
              <a:t> yang </a:t>
            </a:r>
            <a:r>
              <a:rPr lang="en-US" sz="1800" dirty="0" err="1"/>
              <a:t>telah</a:t>
            </a:r>
            <a:r>
              <a:rPr lang="en-US" sz="1800" dirty="0"/>
              <a:t> </a:t>
            </a:r>
            <a:r>
              <a:rPr lang="en-US" sz="1800" dirty="0" err="1"/>
              <a:t>direkayasa</a:t>
            </a:r>
            <a:r>
              <a:rPr lang="en-US" sz="1800" dirty="0"/>
              <a:t>.</a:t>
            </a:r>
          </a:p>
          <a:p>
            <a:pPr marL="0" indent="0">
              <a:buNone/>
            </a:pPr>
            <a:endParaRPr lang="id-ID" sz="1600" dirty="0"/>
          </a:p>
        </p:txBody>
      </p:sp>
    </p:spTree>
    <p:extLst>
      <p:ext uri="{BB962C8B-B14F-4D97-AF65-F5344CB8AC3E}">
        <p14:creationId xmlns:p14="http://schemas.microsoft.com/office/powerpoint/2010/main" val="2233419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42609" y="2664823"/>
            <a:ext cx="4822127" cy="118872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TERIMA KASIH</a:t>
            </a:r>
            <a:endParaRPr lang="en-US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5025" y="5498592"/>
            <a:ext cx="972177" cy="1190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890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2915</TotalTime>
  <Words>226</Words>
  <Application>Microsoft Office PowerPoint</Application>
  <PresentationFormat>Custom</PresentationFormat>
  <Paragraphs>52</Paragraphs>
  <Slides>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Waveform</vt:lpstr>
      <vt:lpstr>Visio.Drawing.11</vt:lpstr>
      <vt:lpstr>PowerPoint Presentation</vt:lpstr>
      <vt:lpstr>PowerPoint Presentation</vt:lpstr>
      <vt:lpstr>PowerPoint Presentation</vt:lpstr>
      <vt:lpstr>PowerPoint Presentation</vt:lpstr>
      <vt:lpstr>Berdasarkan hasil penelitian yang dilakukan pada PT. Pabrik Gula Gorontalo dan pembahasan yang telah diuraikan sebelumnya, maka dapat ditarik suatu kesimpulan bahwa:  </vt:lpstr>
      <vt:lpstr>TERIMA KASIH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Chipto</dc:creator>
  <cp:lastModifiedBy>AgungGembel</cp:lastModifiedBy>
  <cp:revision>111</cp:revision>
  <dcterms:created xsi:type="dcterms:W3CDTF">2016-01-03T23:46:01Z</dcterms:created>
  <dcterms:modified xsi:type="dcterms:W3CDTF">2017-04-22T16:55:45Z</dcterms:modified>
</cp:coreProperties>
</file>